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4"/>
  </p:sldMasterIdLst>
  <p:notesMasterIdLst>
    <p:notesMasterId r:id="rId23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78" r:id="rId12"/>
    <p:sldId id="279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80" r:id="rId22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52" d="100"/>
          <a:sy n="52" d="100"/>
        </p:scale>
        <p:origin x="61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ranil Ghoshal" userId="4aceb136345a04db" providerId="LiveId" clId="{40F16C70-F1EC-4ADE-9F45-C2064D524CF1}"/>
    <pc:docChg chg="modSld">
      <pc:chgData name="Indranil Ghoshal" userId="4aceb136345a04db" providerId="LiveId" clId="{40F16C70-F1EC-4ADE-9F45-C2064D524CF1}" dt="2024-07-09T15:11:32.040" v="4" actId="1076"/>
      <pc:docMkLst>
        <pc:docMk/>
      </pc:docMkLst>
      <pc:sldChg chg="modSp mod">
        <pc:chgData name="Indranil Ghoshal" userId="4aceb136345a04db" providerId="LiveId" clId="{40F16C70-F1EC-4ADE-9F45-C2064D524CF1}" dt="2024-07-09T15:08:12.766" v="1" actId="14861"/>
        <pc:sldMkLst>
          <pc:docMk/>
          <pc:sldMk cId="710623681" sldId="261"/>
        </pc:sldMkLst>
        <pc:picChg chg="mod">
          <ac:chgData name="Indranil Ghoshal" userId="4aceb136345a04db" providerId="LiveId" clId="{40F16C70-F1EC-4ADE-9F45-C2064D524CF1}" dt="2024-07-09T15:08:12.766" v="1" actId="14861"/>
          <ac:picMkLst>
            <pc:docMk/>
            <pc:sldMk cId="710623681" sldId="261"/>
            <ac:picMk id="4" creationId="{EE158731-59BB-48A2-A901-D7C35E91BA10}"/>
          </ac:picMkLst>
        </pc:picChg>
      </pc:sldChg>
      <pc:sldChg chg="modSp mod">
        <pc:chgData name="Indranil Ghoshal" userId="4aceb136345a04db" providerId="LiveId" clId="{40F16C70-F1EC-4ADE-9F45-C2064D524CF1}" dt="2024-07-09T15:11:32.040" v="4" actId="1076"/>
        <pc:sldMkLst>
          <pc:docMk/>
          <pc:sldMk cId="3410008520" sldId="275"/>
        </pc:sldMkLst>
        <pc:picChg chg="mod">
          <ac:chgData name="Indranil Ghoshal" userId="4aceb136345a04db" providerId="LiveId" clId="{40F16C70-F1EC-4ADE-9F45-C2064D524CF1}" dt="2024-07-09T15:11:32.040" v="4" actId="1076"/>
          <ac:picMkLst>
            <pc:docMk/>
            <pc:sldMk cId="3410008520" sldId="275"/>
            <ac:picMk id="4" creationId="{D5D63823-FC2E-4AC2-93D5-3C2B6F31543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7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2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9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0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2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3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9720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97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03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6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97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3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7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7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7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9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7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5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0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0298CD5-6C1E-4009-B41F-6DF62E31D3BE}" type="datetimeFigureOut">
              <a:rPr lang="en-US" smtClean="0"/>
              <a:pPr/>
              <a:t>7/9/2024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0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11.xml"/><Relationship Id="rId3" Type="http://schemas.openxmlformats.org/officeDocument/2006/relationships/image" Target="../media/image2.jpg"/><Relationship Id="rId21" Type="http://schemas.openxmlformats.org/officeDocument/2006/relationships/image" Target="../media/image4.png"/><Relationship Id="rId34" Type="http://schemas.openxmlformats.org/officeDocument/2006/relationships/customXml" Target="../ink/ink18.xml"/><Relationship Id="rId17" Type="http://schemas.openxmlformats.org/officeDocument/2006/relationships/customXml" Target="../ink/ink4.xml"/><Relationship Id="rId25" Type="http://schemas.openxmlformats.org/officeDocument/2006/relationships/customXml" Target="../ink/ink10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6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4.xml"/><Relationship Id="rId24" Type="http://schemas.openxmlformats.org/officeDocument/2006/relationships/customXml" Target="../ink/ink9.xml"/><Relationship Id="rId32" Type="http://schemas.openxmlformats.org/officeDocument/2006/relationships/customXml" Target="../ink/ink17.xml"/><Relationship Id="rId5" Type="http://schemas.openxmlformats.org/officeDocument/2006/relationships/customXml" Target="../ink/ink1.xml"/><Relationship Id="rId23" Type="http://schemas.openxmlformats.org/officeDocument/2006/relationships/customXml" Target="../ink/ink8.xml"/><Relationship Id="rId28" Type="http://schemas.openxmlformats.org/officeDocument/2006/relationships/customXml" Target="../ink/ink13.xml"/><Relationship Id="rId36" Type="http://schemas.openxmlformats.org/officeDocument/2006/relationships/image" Target="../media/image7.png"/><Relationship Id="rId10" Type="http://schemas.openxmlformats.org/officeDocument/2006/relationships/customXml" Target="../ink/ink3.xml"/><Relationship Id="rId19" Type="http://schemas.openxmlformats.org/officeDocument/2006/relationships/customXml" Target="../ink/ink5.xml"/><Relationship Id="rId31" Type="http://schemas.openxmlformats.org/officeDocument/2006/relationships/customXml" Target="../ink/ink16.xml"/><Relationship Id="rId4" Type="http://schemas.openxmlformats.org/officeDocument/2006/relationships/hyperlink" Target="https://www.limsforum.com/digital-transformation-is-not-just-about-technology-its-also-about-process/97194/" TargetMode="External"/><Relationship Id="rId9" Type="http://schemas.openxmlformats.org/officeDocument/2006/relationships/customXml" Target="../ink/ink2.xml"/><Relationship Id="rId22" Type="http://schemas.openxmlformats.org/officeDocument/2006/relationships/customXml" Target="../ink/ink7.xml"/><Relationship Id="rId27" Type="http://schemas.openxmlformats.org/officeDocument/2006/relationships/customXml" Target="../ink/ink12.xml"/><Relationship Id="rId30" Type="http://schemas.openxmlformats.org/officeDocument/2006/relationships/customXml" Target="../ink/ink15.xml"/><Relationship Id="rId35" Type="http://schemas.openxmlformats.org/officeDocument/2006/relationships/customXml" Target="../ink/ink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peech-bubble-p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em.com/team-based-learning-2016-jgme-aliem-hot-topics-in-medical-educatio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ourt-hammer-png/download/1782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ckoverflow.blog/2019/04/09/the-2019-stack-overflow-developer-survey-results-are-in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8.png"/><Relationship Id="rId18" Type="http://schemas.openxmlformats.org/officeDocument/2006/relationships/customXml" Target="../ink/ink29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24.xml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5" Type="http://schemas.openxmlformats.org/officeDocument/2006/relationships/customXml" Target="../ink/ink20.xml"/><Relationship Id="rId15" Type="http://schemas.openxmlformats.org/officeDocument/2006/relationships/customXml" Target="../ink/ink26.xml"/><Relationship Id="rId10" Type="http://schemas.openxmlformats.org/officeDocument/2006/relationships/customXml" Target="../ink/ink23.xml"/><Relationship Id="rId4" Type="http://schemas.microsoft.com/office/2007/relationships/hdphoto" Target="../media/hdphoto1.wdp"/><Relationship Id="rId9" Type="http://schemas.openxmlformats.org/officeDocument/2006/relationships/customXml" Target="../ink/ink22.xml"/><Relationship Id="rId1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bullseye-darts-dart-board-92686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stockphoto.com/photos/stack-of-book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16539"/>
            <a:ext cx="6063316" cy="1224922"/>
          </a:xfrm>
        </p:spPr>
        <p:txBody>
          <a:bodyPr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TECHNOLOGY TREND – PRESENT AND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53516" y="1580582"/>
            <a:ext cx="5542484" cy="3696836"/>
          </a:xfrm>
          <a:prstGeom prst="rect">
            <a:avLst/>
          </a:prstGeom>
          <a:noFill/>
          <a:ln>
            <a:solidFill>
              <a:srgbClr val="4472C4"/>
            </a:solidFill>
          </a:ln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3312" y="2983636"/>
            <a:ext cx="7068725" cy="890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https://github.com/ighoshal/testrepo1/blob/main/Final%20Assessment%20Dashboard.pdf</a:t>
            </a:r>
          </a:p>
        </p:txBody>
      </p:sp>
      <p:pic>
        <p:nvPicPr>
          <p:cNvPr id="5" name="Picture 4" descr="A orange and white speech bubble&#10;&#10;Description automatically generated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9884" y="2313660"/>
            <a:ext cx="3054361" cy="25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366684"/>
            <a:ext cx="8610600" cy="129302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DASHBOARD TAB 1</a:t>
            </a:r>
          </a:p>
        </p:txBody>
      </p:sp>
      <p:pic>
        <p:nvPicPr>
          <p:cNvPr id="3" name="Content Placeholder 2" descr="A screenshot of a graph&#10;&#10;Description automatically generated">
            <a:extLst>
              <a:ext uri="{FF2B5EF4-FFF2-40B4-BE49-F238E27FC236}">
                <a16:creationId xmlns:a16="http://schemas.microsoft.com/office/drawing/2014/main" id="{7F13B038-3810-3763-365A-2753C26FF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7539" y="1682012"/>
            <a:ext cx="7996921" cy="4562074"/>
          </a:xfr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40935"/>
            <a:ext cx="8610600" cy="129302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DASHBOARD TAB 2</a:t>
            </a:r>
          </a:p>
        </p:txBody>
      </p:sp>
      <p:pic>
        <p:nvPicPr>
          <p:cNvPr id="3" name="Content Placeholder 2" descr="A collage of graphs and charts&#10;&#10;Description automatically generated">
            <a:extLst>
              <a:ext uri="{FF2B5EF4-FFF2-40B4-BE49-F238E27FC236}">
                <a16:creationId xmlns:a16="http://schemas.microsoft.com/office/drawing/2014/main" id="{5912AF4C-2689-3441-2CFF-6C508089B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6178" y="1767803"/>
            <a:ext cx="7879644" cy="4483707"/>
          </a:xfrm>
          <a:effectLst>
            <a:outerShdw blurRad="63500" sx="102000" sy="102000" algn="ctr" rotWithShape="0">
              <a:schemeClr val="tx2">
                <a:lumMod val="60000"/>
                <a:lumOff val="4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DASHBOARD TAB 3</a:t>
            </a:r>
          </a:p>
        </p:txBody>
      </p:sp>
      <p:pic>
        <p:nvPicPr>
          <p:cNvPr id="3" name="Content Placeholder 2" descr="A close-up of a graph&#10;&#10;Description automatically generated">
            <a:extLst>
              <a:ext uri="{FF2B5EF4-FFF2-40B4-BE49-F238E27FC236}">
                <a16:creationId xmlns:a16="http://schemas.microsoft.com/office/drawing/2014/main" id="{7BD0B3AF-E775-2AF9-2349-AA327A032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4158" y="1690688"/>
            <a:ext cx="8123684" cy="4508247"/>
          </a:xfrm>
          <a:effectLst>
            <a:glow rad="127000">
              <a:schemeClr val="accent1">
                <a:alpha val="96000"/>
              </a:schemeClr>
            </a:glow>
            <a:outerShdw blurRad="50800" dist="50800" dir="2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13" y="375687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DISCUSSION</a:t>
            </a:r>
          </a:p>
        </p:txBody>
      </p:sp>
      <p:pic>
        <p:nvPicPr>
          <p:cNvPr id="3" name="Content Placeholder 2" descr="A group of white people sitting in chairs&#10;&#10;Description automatically generated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6388" y="2483350"/>
            <a:ext cx="4912054" cy="3050265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012" y="2770031"/>
            <a:ext cx="5181600" cy="24769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Trends in Technology Usage - Current and Future.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Discrimination based on Gender, Age and Education in the IT Industry.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96" y="365125"/>
            <a:ext cx="10851502" cy="132556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802" y="2194559"/>
            <a:ext cx="5605645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Trends and demands change every year.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Java script and Python are the most popular languages and MySQL and PostgreSQL are the most popular databases.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There is extreme discrimination based on Gender and Age.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5742" y="2154062"/>
            <a:ext cx="5033960" cy="3866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Implications</a:t>
            </a:r>
          </a:p>
          <a:p>
            <a:pPr marL="457200" indent="-457200"/>
            <a:endParaRPr lang="en-US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indent="-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Programmers consistently need to follow the latest trends in the technology.</a:t>
            </a:r>
          </a:p>
          <a:p>
            <a:pPr marL="457200" indent="-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Higher proficiency in demanded skill leads to more opportunity.</a:t>
            </a:r>
          </a:p>
          <a:p>
            <a:pPr marL="457200" indent="-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Employment benefits should not be based on Gender and Age.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20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</p:txBody>
      </p:sp>
      <p:pic>
        <p:nvPicPr>
          <p:cNvPr id="6" name="Content Placeholder 5" descr="A gavel and a coin&#10;&#10;Description automatically generated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3" y="1660191"/>
            <a:ext cx="5210964" cy="3544826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5497" y="2223887"/>
            <a:ext cx="6133774" cy="29811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Demands and trends are affected by new technologies.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Java script and Python are the most popular languages and MySQL and PostgreSQL are the most popular databases.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There is a need of diversity in the IT Industry.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67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APPENDIX</a:t>
            </a:r>
          </a:p>
        </p:txBody>
      </p:sp>
      <p:pic>
        <p:nvPicPr>
          <p:cNvPr id="4" name="Content Placeholder 3" descr="Magnifying glass on clear background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838200" y="2324264"/>
            <a:ext cx="5020505" cy="3367130"/>
          </a:xfrm>
          <a:prstGeom prst="rect">
            <a:avLst/>
          </a:prstGeom>
          <a:effectLst>
            <a:glow rad="127000">
              <a:schemeClr val="accent1">
                <a:alpha val="94000"/>
              </a:schemeClr>
            </a:glow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2773" y="3179819"/>
            <a:ext cx="5889359" cy="1656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The 2019 Stack Overflow Developer Survey: 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https://stackoverflow.blog/2019/04/09/the-2019-stack-overflow-developer-survey-results-are-in/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D87-F5F8-EC8C-8B98-2C22096F6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32300"/>
            <a:ext cx="9448800" cy="18250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230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7224" y="2251795"/>
            <a:ext cx="5428776" cy="3053686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736" y="318530"/>
            <a:ext cx="8508528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0880" y="1602969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Executive Summary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Introduction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Methodology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Results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Visualization – Charts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Dashboard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Discussion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Findings &amp; Implications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Conclusion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445" y="479301"/>
            <a:ext cx="8565109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3432" y="1888908"/>
            <a:ext cx="5469385" cy="42973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Trends in Current Technology Usage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Language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Base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Platform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Web Frame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Predicted Trends in Future Technology Usage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Language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Base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Platform</a:t>
            </a:r>
          </a:p>
          <a:p>
            <a:pPr lvl="1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Web Frame</a:t>
            </a:r>
          </a:p>
          <a:p>
            <a:pPr marL="285750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Demographic Survey</a:t>
            </a:r>
          </a:p>
          <a:p>
            <a:pPr marL="285750" indent="-28575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Country &amp; Gender Difference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latin typeface="IBM Plex Mono Tex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20368" y="2394636"/>
            <a:ext cx="4944304" cy="32859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>
                <a:lumMod val="95000"/>
                <a:lumOff val="5000"/>
              </a:schemeClr>
            </a:glow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067" y="335994"/>
            <a:ext cx="7647865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16470" y="2415074"/>
            <a:ext cx="4170904" cy="3300356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787374" y="2486344"/>
            <a:ext cx="7068725" cy="3300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Analyzing the Technology trend among the developers world-wide.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pPr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Purpose of the Analysis:</a:t>
            </a:r>
          </a:p>
          <a:p>
            <a:pPr lvl="1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Identifying the in-demand top programming languages, databases, platforms and web frames.</a:t>
            </a:r>
          </a:p>
          <a:p>
            <a:pPr lvl="1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Identifying required skills for future</a:t>
            </a:r>
          </a:p>
          <a:p>
            <a:pPr lvl="1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Identifying the Industrial Human Resource gap</a:t>
            </a:r>
          </a:p>
          <a:p>
            <a:pPr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Targeted Audience:</a:t>
            </a:r>
          </a:p>
          <a:p>
            <a:pPr lvl="1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Programmers</a:t>
            </a:r>
          </a:p>
          <a:p>
            <a:pPr lvl="1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IT industry leaders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pPr lvl="1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Segoe UI"/>
              </a:rPr>
              <a:t>Computer science students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pPr algn="just"/>
            <a:endParaRPr lang="en-US" dirty="0">
              <a:solidFill>
                <a:schemeClr val="tx1"/>
              </a:solidFill>
              <a:latin typeface="IBM Plex Mono Text"/>
              <a:cs typeface="Segoe UI"/>
            </a:endParaRPr>
          </a:p>
          <a:p>
            <a:pPr algn="just"/>
            <a:endParaRPr lang="en-US" dirty="0">
              <a:solidFill>
                <a:schemeClr val="tx1"/>
              </a:solidFill>
              <a:latin typeface="IBM Plex Mono Text"/>
              <a:cs typeface="Segoe UI"/>
            </a:endParaRPr>
          </a:p>
          <a:p>
            <a:pPr lvl="1" algn="just"/>
            <a:endParaRPr lang="en-US" dirty="0">
              <a:solidFill>
                <a:schemeClr val="tx1"/>
              </a:solidFill>
              <a:latin typeface="IBM Plex Mono Tex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638" y="380060"/>
            <a:ext cx="7230723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9" y="1902257"/>
            <a:ext cx="5602235" cy="36998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Sources of Data Collection</a:t>
            </a:r>
          </a:p>
          <a:p>
            <a:pPr lvl="1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The 2019 Stack Overflow Developer Survey</a:t>
            </a:r>
          </a:p>
          <a:p>
            <a:pPr lvl="1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API Job Posting</a:t>
            </a:r>
          </a:p>
          <a:p>
            <a:pPr lvl="1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Programming Language Annual Salary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Wrangling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Exploration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Cleaning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Data Visualization</a:t>
            </a:r>
          </a:p>
          <a:p>
            <a:pPr lvl="1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IBM Cognos Analytics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Presentation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</p:txBody>
      </p:sp>
      <p:pic>
        <p:nvPicPr>
          <p:cNvPr id="5" name="Picture 4" descr="Yellow Spiral Notebooks · Free Stock Photo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11" y="2061832"/>
            <a:ext cx="4404499" cy="3256873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89" y="244375"/>
            <a:ext cx="10827228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3BC1503-7E9B-4D06-1081-436D024A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9" y="2409825"/>
            <a:ext cx="5233718" cy="2800350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68887C0-08BA-64EC-FAC9-A2FC12B6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03" y="2413420"/>
            <a:ext cx="5569428" cy="2800888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28498"/>
            <a:ext cx="1149531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PROGRAMMING LANGUAGE TRENDS - FINDINGS 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2094963"/>
            <a:ext cx="2228642" cy="501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1891"/>
            <a:ext cx="1758142" cy="501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13816" y="2922531"/>
            <a:ext cx="4614949" cy="271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JavaScript is trending as the top most demanding language world-wide.</a:t>
            </a:r>
            <a:endParaRPr lang="en-US" sz="2200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Python, SQL and C# are other popular languages.</a:t>
            </a:r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C# is more desirable than C language.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096000" y="2908900"/>
            <a:ext cx="4614949" cy="2718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JavaScript is still the top most demanding language world-wide.</a:t>
            </a:r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Python's demand will increase in the near future and may surpass JavaScript.</a:t>
            </a:r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Typescript is more desirable than Bash/Shell/PowerShell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.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00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DATABASE TRENDS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A5F997-68BB-7903-7670-2B3C762075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7227" y="2339572"/>
            <a:ext cx="5607170" cy="2964011"/>
          </a:xfr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D0194BC-DA9B-2923-FAB4-6232A9B8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5" y="2326662"/>
            <a:ext cx="5794076" cy="2981055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571" y="2706635"/>
            <a:ext cx="5181600" cy="3171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MySQL is the top most popular database world-wide.</a:t>
            </a:r>
          </a:p>
          <a:p>
            <a:pPr marL="342900" indent="-3429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Microsoft SQL Server and PostgreSQL are other most popular databases.</a:t>
            </a:r>
          </a:p>
          <a:p>
            <a:pPr marL="342900" indent="-3429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MongoDB and Redis are considered the most favorable NoSQL databases.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991" y="2706634"/>
            <a:ext cx="5181600" cy="3171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PostgreSQL has surpassed MySQL to become the most popular database world-wide.</a:t>
            </a:r>
            <a:endParaRPr lang="en-US" sz="2400" b="1" dirty="0" err="1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  <a:cs typeface="Arial"/>
            </a:endParaRP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MySQL is still one of the most popular databases world-wide.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Open source databases are preferred more.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91695-C590-8D4F-7EF5-1C39DDE0D683}"/>
              </a:ext>
            </a:extLst>
          </p:cNvPr>
          <p:cNvSpPr txBox="1"/>
          <p:nvPr/>
        </p:nvSpPr>
        <p:spPr>
          <a:xfrm>
            <a:off x="842571" y="1970657"/>
            <a:ext cx="24938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Current Year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AABC2-9C46-535D-3FED-62C10B6DFE1C}"/>
              </a:ext>
            </a:extLst>
          </p:cNvPr>
          <p:cNvSpPr txBox="1"/>
          <p:nvPr/>
        </p:nvSpPr>
        <p:spPr>
          <a:xfrm>
            <a:off x="6195991" y="1970657"/>
            <a:ext cx="2667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  <a:cs typeface="Arial"/>
              </a:rPr>
              <a:t>Next Year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760</TotalTime>
  <Words>486</Words>
  <Application>Microsoft Office PowerPoint</Application>
  <PresentationFormat>Widescreen</PresentationFormat>
  <Paragraphs>106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Corbel</vt:lpstr>
      <vt:lpstr>IBM Plex Mono Text</vt:lpstr>
      <vt:lpstr>Tw Cen MT</vt:lpstr>
      <vt:lpstr>Depth</vt:lpstr>
      <vt:lpstr>TECHNOLOGY TREND – PRESENT AND FUTURE</vt:lpstr>
      <vt:lpstr>OUTLINE</vt:lpstr>
      <vt:lpstr>EXECUTIVE SUMMARY</vt:lpstr>
      <vt:lpstr>INTRODUCTION</vt:lpstr>
      <vt:lpstr>METHODOLOGY</vt:lpstr>
      <vt:lpstr>PROGRAMMING LANGUAGE TRENDS</vt:lpstr>
      <vt:lpstr>PROGRAMMING LANGUAGE TRENDS - FINDINGS 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Indranil Ghoshal</cp:lastModifiedBy>
  <cp:revision>681</cp:revision>
  <dcterms:created xsi:type="dcterms:W3CDTF">2020-10-28T18:29:43Z</dcterms:created>
  <dcterms:modified xsi:type="dcterms:W3CDTF">2024-07-09T15:11:58Z</dcterms:modified>
</cp:coreProperties>
</file>